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6858000" cy="9906000" type="A4"/>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6699"/>
    <a:srgbClr val="FF99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22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smtClean="0"/>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907A869B-0A4E-4DE8-BF8B-49C78DFC120A}" type="datetimeFigureOut">
              <a:rPr lang="pt-BR" smtClean="0"/>
              <a:t>09.set.2019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2638347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07A869B-0A4E-4DE8-BF8B-49C78DFC120A}" type="datetimeFigureOut">
              <a:rPr lang="pt-BR" smtClean="0"/>
              <a:t>09.set.2019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1640629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07A869B-0A4E-4DE8-BF8B-49C78DFC120A}" type="datetimeFigureOut">
              <a:rPr lang="pt-BR" smtClean="0"/>
              <a:t>09.set.2019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239545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07A869B-0A4E-4DE8-BF8B-49C78DFC120A}" type="datetimeFigureOut">
              <a:rPr lang="pt-BR" smtClean="0"/>
              <a:t>09.set.2019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6081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smtClean="0"/>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907A869B-0A4E-4DE8-BF8B-49C78DFC120A}" type="datetimeFigureOut">
              <a:rPr lang="pt-BR" smtClean="0"/>
              <a:t>09.set.2019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210960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07A869B-0A4E-4DE8-BF8B-49C78DFC120A}" type="datetimeFigureOut">
              <a:rPr lang="pt-BR" smtClean="0"/>
              <a:t>09.set.2019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145524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smtClean="0"/>
              <a:t>Editar estilos de texto Mestre</a:t>
            </a:r>
          </a:p>
        </p:txBody>
      </p:sp>
      <p:sp>
        <p:nvSpPr>
          <p:cNvPr id="4" name="Content Placeholder 3"/>
          <p:cNvSpPr>
            <a:spLocks noGrp="1"/>
          </p:cNvSpPr>
          <p:nvPr>
            <p:ph sz="half" idx="2"/>
          </p:nvPr>
        </p:nvSpPr>
        <p:spPr>
          <a:xfrm>
            <a:off x="472381" y="3618442"/>
            <a:ext cx="2901255" cy="5322183"/>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smtClean="0"/>
              <a:t>Editar estilos de texto Mestre</a:t>
            </a:r>
          </a:p>
        </p:txBody>
      </p:sp>
      <p:sp>
        <p:nvSpPr>
          <p:cNvPr id="6" name="Content Placeholder 5"/>
          <p:cNvSpPr>
            <a:spLocks noGrp="1"/>
          </p:cNvSpPr>
          <p:nvPr>
            <p:ph sz="quarter" idx="4"/>
          </p:nvPr>
        </p:nvSpPr>
        <p:spPr>
          <a:xfrm>
            <a:off x="3471863" y="3618442"/>
            <a:ext cx="2915543" cy="5322183"/>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07A869B-0A4E-4DE8-BF8B-49C78DFC120A}" type="datetimeFigureOut">
              <a:rPr lang="pt-BR" smtClean="0"/>
              <a:t>09.set.2019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426930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907A869B-0A4E-4DE8-BF8B-49C78DFC120A}" type="datetimeFigureOut">
              <a:rPr lang="pt-BR" smtClean="0"/>
              <a:t>09.set.2019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3969208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A869B-0A4E-4DE8-BF8B-49C78DFC120A}" type="datetimeFigureOut">
              <a:rPr lang="pt-BR" smtClean="0"/>
              <a:t>09.set.2019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291919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smtClean="0"/>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907A869B-0A4E-4DE8-BF8B-49C78DFC120A}" type="datetimeFigureOut">
              <a:rPr lang="pt-BR" smtClean="0"/>
              <a:t>09.set.2019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589255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907A869B-0A4E-4DE8-BF8B-49C78DFC120A}" type="datetimeFigureOut">
              <a:rPr lang="pt-BR" smtClean="0"/>
              <a:t>09.set.2019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A932409-3E58-40AA-934A-9B640285C49D}" type="slidenum">
              <a:rPr lang="pt-BR" smtClean="0"/>
              <a:t>‹nº›</a:t>
            </a:fld>
            <a:endParaRPr lang="pt-BR"/>
          </a:p>
        </p:txBody>
      </p:sp>
    </p:spTree>
    <p:extLst>
      <p:ext uri="{BB962C8B-B14F-4D97-AF65-F5344CB8AC3E}">
        <p14:creationId xmlns:p14="http://schemas.microsoft.com/office/powerpoint/2010/main" val="4009197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07A869B-0A4E-4DE8-BF8B-49C78DFC120A}" type="datetimeFigureOut">
              <a:rPr lang="pt-BR" smtClean="0"/>
              <a:t>09.set.2019</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A932409-3E58-40AA-934A-9B640285C49D}" type="slidenum">
              <a:rPr lang="pt-BR" smtClean="0"/>
              <a:t>‹nº›</a:t>
            </a:fld>
            <a:endParaRPr lang="pt-BR"/>
          </a:p>
        </p:txBody>
      </p:sp>
    </p:spTree>
    <p:extLst>
      <p:ext uri="{BB962C8B-B14F-4D97-AF65-F5344CB8AC3E}">
        <p14:creationId xmlns:p14="http://schemas.microsoft.com/office/powerpoint/2010/main" val="1456976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facebook.com/programanacionalcidadaniafiscaldecaboverde" TargetMode="External"/><Relationship Id="rId2" Type="http://schemas.openxmlformats.org/officeDocument/2006/relationships/hyperlink" Target="mailto:cidadaniafiscal.caboverde@gmail.com" TargetMode="External"/><Relationship Id="rId1" Type="http://schemas.openxmlformats.org/officeDocument/2006/relationships/slideLayout" Target="../slideLayouts/slideLayout7.xml"/><Relationship Id="rId4" Type="http://schemas.openxmlformats.org/officeDocument/2006/relationships/hyperlink" Target="https://www.dnre.gov.cv/dnre/sites/default/files/Boletim%20Informativo%20PNCF%20%20-%20Julho%20201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3"/>
          <p:cNvSpPr/>
          <p:nvPr/>
        </p:nvSpPr>
        <p:spPr>
          <a:xfrm>
            <a:off x="182366" y="166104"/>
            <a:ext cx="6510264" cy="1448687"/>
          </a:xfrm>
          <a:prstGeom prst="roundRect">
            <a:avLst/>
          </a:prstGeom>
          <a:solidFill>
            <a:srgbClr val="FF66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t-BR" sz="3200" b="1" dirty="0"/>
              <a:t>INFORMATIVO  </a:t>
            </a:r>
            <a:endParaRPr lang="pt-BR" sz="3200" b="1" dirty="0" smtClean="0"/>
          </a:p>
          <a:p>
            <a:pPr algn="r"/>
            <a:r>
              <a:rPr lang="pt-BR" sz="3200" b="1" dirty="0" smtClean="0"/>
              <a:t>n</a:t>
            </a:r>
            <a:r>
              <a:rPr lang="pt-BR" sz="3200" b="1" dirty="0"/>
              <a:t>° 1 -  julho/2014      </a:t>
            </a:r>
          </a:p>
        </p:txBody>
      </p:sp>
      <p:pic>
        <p:nvPicPr>
          <p:cNvPr id="7" name="Imagem 6"/>
          <p:cNvPicPr/>
          <p:nvPr/>
        </p:nvPicPr>
        <p:blipFill>
          <a:blip r:embed="rId2" cstate="print">
            <a:lum bright="-22000" contrast="31000"/>
            <a:extLst>
              <a:ext uri="{28A0092B-C50C-407E-A947-70E740481C1C}">
                <a14:useLocalDpi xmlns:a14="http://schemas.microsoft.com/office/drawing/2010/main" val="0"/>
              </a:ext>
            </a:extLst>
          </a:blip>
          <a:stretch>
            <a:fillRect/>
          </a:stretch>
        </p:blipFill>
        <p:spPr>
          <a:xfrm>
            <a:off x="574465" y="166103"/>
            <a:ext cx="2499476" cy="1448687"/>
          </a:xfrm>
          <a:prstGeom prst="rect">
            <a:avLst/>
          </a:prstGeom>
        </p:spPr>
      </p:pic>
      <p:sp>
        <p:nvSpPr>
          <p:cNvPr id="8" name="Retângulo de cantos arredondados 4"/>
          <p:cNvSpPr/>
          <p:nvPr/>
        </p:nvSpPr>
        <p:spPr>
          <a:xfrm>
            <a:off x="0" y="6105256"/>
            <a:ext cx="6858000" cy="3800743"/>
          </a:xfrm>
          <a:prstGeom prst="roundRec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rgbClr val="FFFF00"/>
                </a:solidFill>
              </a:rPr>
              <a:t>O que é Cidadania Fiscal?</a:t>
            </a:r>
          </a:p>
          <a:p>
            <a:pPr algn="ctr"/>
            <a:endParaRPr lang="pt-BR" sz="1000" b="1" dirty="0"/>
          </a:p>
          <a:p>
            <a:pPr algn="just"/>
            <a:r>
              <a:rPr lang="pt-BR" sz="1600" dirty="0"/>
              <a:t>A Cidadania Fiscal pode ser compreendida como uma ampla participação democrática de cada cidadão em tudo aquilo que diz respeito aos bens coletivos, de natureza material e imaterial, em especial, aos recursos públicos provenientes dos tributos que todos pagam e que devem servir para proporcionar serviços públicos de qualidade para toda a população. Portanto, serem geridos de maneira transparente, econômica, honesta, impessoal e eficiente mediante fiscalização de órgãos do próprio governo e do amplo controle social. É uma constante fruição de idéias e ações que une a comunidade em geral, a sociedade civil organizada, os servidores públicos e os entes governamentais para pensar e agir em prol do bem comum e da correta aplicação dos recursos públicos. Busca-se desta maneira  criar uma relação harmoniosa entre o Estado e o cidadão.  </a:t>
            </a:r>
          </a:p>
        </p:txBody>
      </p:sp>
      <p:sp>
        <p:nvSpPr>
          <p:cNvPr id="9" name="Retângulo 8"/>
          <p:cNvSpPr/>
          <p:nvPr/>
        </p:nvSpPr>
        <p:spPr>
          <a:xfrm>
            <a:off x="3132306" y="1766720"/>
            <a:ext cx="3725694" cy="4338536"/>
          </a:xfrm>
          <a:prstGeom prst="rect">
            <a:avLst/>
          </a:prstGeom>
          <a:solidFill>
            <a:srgbClr val="FF7C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endParaRPr lang="pt-BR" sz="1400" b="1" dirty="0" smtClean="0">
              <a:solidFill>
                <a:schemeClr val="tx1"/>
              </a:solidFill>
              <a:latin typeface="Arial" pitchFamily="34" charset="0"/>
              <a:cs typeface="Arial" pitchFamily="34" charset="0"/>
            </a:endParaRPr>
          </a:p>
          <a:p>
            <a:pPr lvl="0" algn="ctr" fontAlgn="base">
              <a:spcBef>
                <a:spcPct val="0"/>
              </a:spcBef>
              <a:spcAft>
                <a:spcPct val="0"/>
              </a:spcAft>
            </a:pPr>
            <a:r>
              <a:rPr lang="pt-BR" sz="1400" b="1" dirty="0" smtClean="0">
                <a:solidFill>
                  <a:schemeClr val="tx1"/>
                </a:solidFill>
                <a:latin typeface="Arial" pitchFamily="34" charset="0"/>
                <a:cs typeface="Arial" pitchFamily="34" charset="0"/>
              </a:rPr>
              <a:t>CAROS </a:t>
            </a:r>
            <a:r>
              <a:rPr lang="pt-BR" sz="1400" b="1" dirty="0">
                <a:solidFill>
                  <a:schemeClr val="tx1"/>
                </a:solidFill>
                <a:latin typeface="Arial" pitchFamily="34" charset="0"/>
                <a:cs typeface="Arial" pitchFamily="34" charset="0"/>
              </a:rPr>
              <a:t>CIDADÃOS</a:t>
            </a:r>
          </a:p>
          <a:p>
            <a:pPr lvl="0" algn="ctr" fontAlgn="base">
              <a:spcBef>
                <a:spcPct val="0"/>
              </a:spcBef>
              <a:spcAft>
                <a:spcPct val="0"/>
              </a:spcAft>
            </a:pPr>
            <a:endParaRPr lang="pt-BR" sz="1400" b="1" dirty="0">
              <a:solidFill>
                <a:schemeClr val="tx1"/>
              </a:solidFill>
              <a:latin typeface="Arial" pitchFamily="34" charset="0"/>
              <a:cs typeface="Arial" pitchFamily="34" charset="0"/>
            </a:endParaRPr>
          </a:p>
          <a:p>
            <a:pPr lvl="0" algn="just" fontAlgn="base">
              <a:spcBef>
                <a:spcPct val="0"/>
              </a:spcBef>
              <a:spcAft>
                <a:spcPct val="0"/>
              </a:spcAft>
            </a:pPr>
            <a:r>
              <a:rPr lang="pt-BR" sz="1400" b="1" dirty="0">
                <a:solidFill>
                  <a:schemeClr val="tx1"/>
                </a:solidFill>
                <a:latin typeface="Aharoni" pitchFamily="2" charset="-79"/>
                <a:cs typeface="Aharoni" pitchFamily="2" charset="-79"/>
              </a:rPr>
              <a:t>Este é o primeiro de uma série de informativos que pretendemos produzir para lhes contar o andamento das ações de Implantação do Programa Nacional de Cidadania Fiscal. Nesta primeira edição, priorizamos fazer uma reflexão sobre  aspectos legais que nos possibilitaram chegar a este momento  histórico em que Cabo Verde está a um passo de ver consolidado um Programa Nacional de Construção da Cidadania Fiscal, pensado coletivamente e elaborado de maneira a contemplar nossas leis e nossa cultura.</a:t>
            </a:r>
          </a:p>
          <a:p>
            <a:pPr lvl="0" algn="just" fontAlgn="base">
              <a:spcBef>
                <a:spcPct val="0"/>
              </a:spcBef>
              <a:spcAft>
                <a:spcPct val="0"/>
              </a:spcAft>
            </a:pPr>
            <a:endParaRPr lang="pt-BR" sz="1400" b="1" dirty="0">
              <a:solidFill>
                <a:schemeClr val="tx1"/>
              </a:solidFill>
              <a:latin typeface="Arial" pitchFamily="34" charset="0"/>
              <a:cs typeface="Arial" pitchFamily="34" charset="0"/>
            </a:endParaRPr>
          </a:p>
          <a:p>
            <a:pPr lvl="0" algn="just" fontAlgn="base">
              <a:spcBef>
                <a:spcPct val="0"/>
              </a:spcBef>
              <a:spcAft>
                <a:spcPct val="0"/>
              </a:spcAft>
            </a:pPr>
            <a:r>
              <a:rPr lang="pt-BR" sz="1400" dirty="0">
                <a:solidFill>
                  <a:schemeClr val="tx1"/>
                </a:solidFill>
                <a:latin typeface="Arial" pitchFamily="34" charset="0"/>
                <a:cs typeface="Arial" pitchFamily="34" charset="0"/>
              </a:rPr>
              <a:t>Na foto ao lado Prof. Marcílio e Dra. Odete no momento de conclusão do texto deste primeiro informativo.</a:t>
            </a:r>
          </a:p>
        </p:txBody>
      </p:sp>
      <p:pic>
        <p:nvPicPr>
          <p:cNvPr id="10" name="Imagem 9" descr="IMG_0584.JPG"/>
          <p:cNvPicPr>
            <a:picLocks noChangeAspect="1"/>
          </p:cNvPicPr>
          <p:nvPr/>
        </p:nvPicPr>
        <p:blipFill>
          <a:blip r:embed="rId3" cstate="print">
            <a:lum bright="-7000" contrast="6000"/>
          </a:blip>
          <a:srcRect l="22222" t="11523" r="4938" b="6172"/>
          <a:stretch>
            <a:fillRect/>
          </a:stretch>
        </p:blipFill>
        <p:spPr>
          <a:xfrm>
            <a:off x="221573" y="2729340"/>
            <a:ext cx="2689160" cy="269869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39305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8880" y="2924741"/>
            <a:ext cx="6415929" cy="3398238"/>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b="1" i="1" dirty="0"/>
          </a:p>
          <a:p>
            <a:pPr algn="just"/>
            <a:r>
              <a:rPr lang="pt-BR" b="1" i="1" dirty="0"/>
              <a:t>A Educação Fiscal deve ser compreendida como uma abordagem capaz de interpretar as vertentes financeiras da arrecadação e dos gastos públicos, estimulando o cidadão a compreender o seu dever de contribuir solidariamente em beneficio do conjunto da sociedade e, por outro lado, estar consciente da importância de sua participação no acompanhamento da aplicação dos recursos arrecadados, com justiça, transparência, honestidade  e eficiência, minimizando o conflito entre o cidadão contribuinte e o Estado arrecadador e administrador dos recursos dos impostos pagos por todos</a:t>
            </a:r>
            <a:r>
              <a:rPr lang="pt-BR" i="1" dirty="0"/>
              <a:t>.</a:t>
            </a:r>
            <a:endParaRPr lang="pt-BR" dirty="0"/>
          </a:p>
          <a:p>
            <a:pPr algn="ctr"/>
            <a:endParaRPr lang="pt-BR" sz="2000" dirty="0"/>
          </a:p>
        </p:txBody>
      </p:sp>
      <p:sp>
        <p:nvSpPr>
          <p:cNvPr id="3" name="Retângulo 2"/>
          <p:cNvSpPr/>
          <p:nvPr/>
        </p:nvSpPr>
        <p:spPr>
          <a:xfrm>
            <a:off x="198880" y="370022"/>
            <a:ext cx="6415929" cy="13535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solidFill>
                  <a:schemeClr val="tx1"/>
                </a:solidFill>
              </a:rPr>
              <a:t>A Cidadania Fiscal tem como principal instrumento a Educação Fiscal, que já vem sendo empregada em diversos países do mundo. Adotaremos aqui em Cabo Verde um conceito bastante similar ao conceito adotado internacionalmente por  Programas de Educação Fiscal de outros países:</a:t>
            </a:r>
          </a:p>
        </p:txBody>
      </p:sp>
      <p:sp>
        <p:nvSpPr>
          <p:cNvPr id="4" name="Seta para baixo 28"/>
          <p:cNvSpPr/>
          <p:nvPr/>
        </p:nvSpPr>
        <p:spPr>
          <a:xfrm>
            <a:off x="3164528" y="1943467"/>
            <a:ext cx="484632" cy="761361"/>
          </a:xfrm>
          <a:prstGeom prst="downArrow">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de cantos arredondados 20"/>
          <p:cNvSpPr/>
          <p:nvPr/>
        </p:nvSpPr>
        <p:spPr>
          <a:xfrm>
            <a:off x="90588" y="6880877"/>
            <a:ext cx="6614809" cy="27916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solidFill>
                  <a:schemeClr val="tx1"/>
                </a:solidFill>
              </a:rPr>
              <a:t>Com base nos conceitos de Cidadania Fiscal e de Educação Fiscal e com um processo de ampla participação social esperamos construir um Programa Nacional de Cidadania Fiscal que atenda à nossa legislação, que contemple  a nossa cultura, que contribua para a ocorrência das transformações pessoais, sociais e culturais necessárias para que o cidadão acompanhe com um olhar amplo as ações do Estado e com ele compartilhe a responsabilidade da construção e implementação das políticas públicas. </a:t>
            </a:r>
          </a:p>
          <a:p>
            <a:pPr algn="ctr"/>
            <a:endParaRPr lang="pt-BR" dirty="0"/>
          </a:p>
        </p:txBody>
      </p:sp>
    </p:spTree>
    <p:extLst>
      <p:ext uri="{BB962C8B-B14F-4D97-AF65-F5344CB8AC3E}">
        <p14:creationId xmlns:p14="http://schemas.microsoft.com/office/powerpoint/2010/main" val="2787731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descr="constituição.jpg"/>
          <p:cNvPicPr>
            <a:picLocks noChangeAspect="1"/>
          </p:cNvPicPr>
          <p:nvPr/>
        </p:nvPicPr>
        <p:blipFill>
          <a:blip r:embed="rId2"/>
          <a:stretch>
            <a:fillRect/>
          </a:stretch>
        </p:blipFill>
        <p:spPr>
          <a:xfrm>
            <a:off x="271546" y="7198849"/>
            <a:ext cx="1809750" cy="2537874"/>
          </a:xfrm>
          <a:prstGeom prst="rect">
            <a:avLst/>
          </a:prstGeom>
        </p:spPr>
      </p:pic>
      <p:sp>
        <p:nvSpPr>
          <p:cNvPr id="3" name="Retângulo 2"/>
          <p:cNvSpPr/>
          <p:nvPr/>
        </p:nvSpPr>
        <p:spPr>
          <a:xfrm>
            <a:off x="212009" y="97597"/>
            <a:ext cx="6386844" cy="3453214"/>
          </a:xfrm>
          <a:prstGeom prst="rect">
            <a:avLst/>
          </a:prstGeom>
          <a:solidFill>
            <a:schemeClr val="accent1">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t>HISTÓRICO DO PROGRAMA NACIONAL  DE  CONSTRUÇÃO  DA  CIDADANIA  FISCAL  EM CABO VERDE</a:t>
            </a:r>
          </a:p>
          <a:p>
            <a:endParaRPr lang="pt-BR" sz="900" b="1" dirty="0"/>
          </a:p>
          <a:p>
            <a:pPr algn="just"/>
            <a:r>
              <a:rPr lang="pt-BR" b="1" dirty="0"/>
              <a:t>A criação de um programa desta natureza busca a princípio atender necessidades formativas das pessoas para que: desenvolvam a consciência cidadã que lhes permita cumprir seus deveres e exigir seus direitos frente ao Estado e a sociedade; tenham atitude e participem ativamente da construção de políticas públicas; compreendam os princípios básicos da administração pública; contribuam com as finanças públicas por meio do pagamento dos tributos e do acompanhamento do orçamento público e de sua correta aplicação. </a:t>
            </a:r>
          </a:p>
          <a:p>
            <a:pPr algn="ctr"/>
            <a:endParaRPr lang="pt-BR" sz="2000" dirty="0"/>
          </a:p>
        </p:txBody>
      </p:sp>
      <p:sp>
        <p:nvSpPr>
          <p:cNvPr id="4" name="Retângulo 3"/>
          <p:cNvSpPr/>
          <p:nvPr/>
        </p:nvSpPr>
        <p:spPr>
          <a:xfrm>
            <a:off x="2359181" y="3852153"/>
            <a:ext cx="4255628" cy="588457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t>"</a:t>
            </a:r>
            <a:r>
              <a:rPr lang="pt-BR" b="1" dirty="0"/>
              <a:t>Assumindo plenamente o princípio da soberania popular, o presente texto da Constituição consagra um Estado de Direito Democrático</a:t>
            </a:r>
            <a:r>
              <a:rPr lang="pt-BR" dirty="0"/>
              <a:t> com um vasto catálogo de direitos, liberdades e garantias dos cidadãos, a concepção da dignidade da pessoa humana como valor absoluto e sobrepondo-se ao próprio Estado, um sistema de governo de equilíbrio de poderes entre os diversos órgãos de soberania, um poder judicial forte e independente, um poder local cujos titulares dos órgãos são eleitos pelas comunidades e perante elas responsabilizados, </a:t>
            </a:r>
            <a:r>
              <a:rPr lang="pt-BR" b="1" dirty="0"/>
              <a:t>uma Administração Pública ao serviço dos cidadãos e concebida como instrumento do desenvolvimento </a:t>
            </a:r>
            <a:r>
              <a:rPr lang="pt-BR" dirty="0"/>
              <a:t>e um sistema de garantia de defesa da Constituição característico de um regime de democracia pluralista</a:t>
            </a:r>
            <a:r>
              <a:rPr lang="pt-BR" dirty="0" smtClean="0"/>
              <a:t>".</a:t>
            </a:r>
            <a:endParaRPr lang="pt-BR" dirty="0"/>
          </a:p>
        </p:txBody>
      </p:sp>
      <p:sp>
        <p:nvSpPr>
          <p:cNvPr id="5" name="Retângulo 4"/>
          <p:cNvSpPr/>
          <p:nvPr/>
        </p:nvSpPr>
        <p:spPr>
          <a:xfrm>
            <a:off x="212009" y="3841919"/>
            <a:ext cx="1928826" cy="316210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t>Na verdade, os caminhos para atender tal necessidade formativa começam a ser delineados já no Preâmbulo da Constituição da República de Cabo Verde</a:t>
            </a:r>
            <a:r>
              <a:rPr lang="pt-BR" b="1" dirty="0" smtClean="0"/>
              <a:t>:</a:t>
            </a:r>
            <a:endParaRPr lang="pt-BR" sz="2000" dirty="0"/>
          </a:p>
        </p:txBody>
      </p:sp>
      <p:sp>
        <p:nvSpPr>
          <p:cNvPr id="6" name="Seta para a direita 24"/>
          <p:cNvSpPr/>
          <p:nvPr/>
        </p:nvSpPr>
        <p:spPr>
          <a:xfrm>
            <a:off x="1930553" y="4108493"/>
            <a:ext cx="428628" cy="404702"/>
          </a:xfrm>
          <a:prstGeom prst="rightArrow">
            <a:avLst>
              <a:gd name="adj1" fmla="val 57047"/>
              <a:gd name="adj2" fmla="val 50000"/>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25"/>
          <p:cNvSpPr/>
          <p:nvPr/>
        </p:nvSpPr>
        <p:spPr>
          <a:xfrm rot="5400000">
            <a:off x="922633" y="3427488"/>
            <a:ext cx="507575" cy="341756"/>
          </a:xfrm>
          <a:prstGeom prst="rightArrow">
            <a:avLst>
              <a:gd name="adj1" fmla="val 57047"/>
              <a:gd name="adj2" fmla="val 50000"/>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971493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29"/>
          <p:cNvSpPr/>
          <p:nvPr/>
        </p:nvSpPr>
        <p:spPr>
          <a:xfrm>
            <a:off x="79752" y="277099"/>
            <a:ext cx="6634264" cy="1184342"/>
          </a:xfrm>
          <a:prstGeom prst="roundRect">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t> </a:t>
            </a:r>
            <a:r>
              <a:rPr lang="pt-BR" b="1" dirty="0">
                <a:solidFill>
                  <a:srgbClr val="FFFF00"/>
                </a:solidFill>
              </a:rPr>
              <a:t>A vontade de dar ao povo o poder de participar ativamente da governança do país foi explicitada pelos </a:t>
            </a:r>
            <a:r>
              <a:rPr lang="pt-BR" b="1" dirty="0" err="1">
                <a:solidFill>
                  <a:srgbClr val="FFFF00"/>
                </a:solidFill>
              </a:rPr>
              <a:t>legilasdores</a:t>
            </a:r>
            <a:r>
              <a:rPr lang="pt-BR" b="1" dirty="0">
                <a:solidFill>
                  <a:srgbClr val="FFFF00"/>
                </a:solidFill>
              </a:rPr>
              <a:t> na PARTE I  PRINCÍPIOS FUNDAMENTAIS  TÍTULO I  DA REPÚBLICA  Artigo 1º  (República de Cabo Verde)  em seus parágrafos 3 e 4</a:t>
            </a:r>
            <a:r>
              <a:rPr lang="pt-BR" b="1" dirty="0" smtClean="0">
                <a:solidFill>
                  <a:srgbClr val="FFFF00"/>
                </a:solidFill>
              </a:rPr>
              <a:t>:</a:t>
            </a:r>
            <a:endParaRPr lang="pt-BR" dirty="0"/>
          </a:p>
        </p:txBody>
      </p:sp>
      <p:sp>
        <p:nvSpPr>
          <p:cNvPr id="3" name="Retângulo 2"/>
          <p:cNvSpPr/>
          <p:nvPr/>
        </p:nvSpPr>
        <p:spPr>
          <a:xfrm>
            <a:off x="20013" y="2032142"/>
            <a:ext cx="3131749" cy="3415345"/>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t> 3. A República de Cabo Verde assenta na vontade popular e tem como </a:t>
            </a:r>
            <a:r>
              <a:rPr lang="pt-BR" dirty="0" err="1"/>
              <a:t>objectivo</a:t>
            </a:r>
            <a:r>
              <a:rPr lang="pt-BR" dirty="0"/>
              <a:t> fundamental a realização da democracia </a:t>
            </a:r>
            <a:r>
              <a:rPr lang="pt-BR" dirty="0" err="1"/>
              <a:t>económica</a:t>
            </a:r>
            <a:r>
              <a:rPr lang="pt-BR" dirty="0"/>
              <a:t>, política, social e cultural e a construção de uma sociedade livre, justa e solidária.  </a:t>
            </a:r>
          </a:p>
          <a:p>
            <a:endParaRPr lang="pt-BR" dirty="0"/>
          </a:p>
        </p:txBody>
      </p:sp>
      <p:sp>
        <p:nvSpPr>
          <p:cNvPr id="4" name="Retângulo 3"/>
          <p:cNvSpPr/>
          <p:nvPr/>
        </p:nvSpPr>
        <p:spPr>
          <a:xfrm>
            <a:off x="3249037" y="2032143"/>
            <a:ext cx="3608963" cy="3415345"/>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t>4. A República de Cabo Verde criará progressivamente as condições indispensáveis à remoção de todos os obstáculos que possam impedir o pleno desenvolvimento da pessoa humana e limitar a igualdade dos cidadãos e a </a:t>
            </a:r>
            <a:r>
              <a:rPr lang="pt-BR" dirty="0" err="1"/>
              <a:t>efectiva</a:t>
            </a:r>
            <a:r>
              <a:rPr lang="pt-BR" dirty="0"/>
              <a:t> participação destes na organização política, </a:t>
            </a:r>
            <a:r>
              <a:rPr lang="pt-BR" dirty="0" err="1"/>
              <a:t>económica</a:t>
            </a:r>
            <a:r>
              <a:rPr lang="pt-BR" dirty="0"/>
              <a:t>, social e cultural do Estado e da sociedade cabo-verdiana.   </a:t>
            </a:r>
          </a:p>
        </p:txBody>
      </p:sp>
      <p:sp>
        <p:nvSpPr>
          <p:cNvPr id="5" name="Seta para baixo 32"/>
          <p:cNvSpPr/>
          <p:nvPr/>
        </p:nvSpPr>
        <p:spPr>
          <a:xfrm>
            <a:off x="1146868" y="1444278"/>
            <a:ext cx="484632" cy="579013"/>
          </a:xfrm>
          <a:prstGeom prst="downArrow">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baixo 33"/>
          <p:cNvSpPr/>
          <p:nvPr/>
        </p:nvSpPr>
        <p:spPr>
          <a:xfrm>
            <a:off x="5053518" y="1488578"/>
            <a:ext cx="484632" cy="507575"/>
          </a:xfrm>
          <a:prstGeom prst="downArrow">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de cantos arredondados 34"/>
          <p:cNvSpPr/>
          <p:nvPr/>
        </p:nvSpPr>
        <p:spPr>
          <a:xfrm>
            <a:off x="79752" y="6313455"/>
            <a:ext cx="6634264" cy="76136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a:solidFill>
                  <a:srgbClr val="FFFF00"/>
                </a:solidFill>
              </a:rPr>
              <a:t>Esta vontade é reforçada no Artigo 2º da Constituição:</a:t>
            </a:r>
          </a:p>
          <a:p>
            <a:pPr algn="ctr"/>
            <a:endParaRPr lang="pt-BR" dirty="0"/>
          </a:p>
        </p:txBody>
      </p:sp>
      <p:sp>
        <p:nvSpPr>
          <p:cNvPr id="8" name="Retângulo 7"/>
          <p:cNvSpPr/>
          <p:nvPr/>
        </p:nvSpPr>
        <p:spPr>
          <a:xfrm>
            <a:off x="79752" y="7694913"/>
            <a:ext cx="6634264" cy="1268937"/>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t>1. A República de Cabo Verde organiza-se em</a:t>
            </a:r>
            <a:r>
              <a:rPr lang="pt-BR" b="1" dirty="0"/>
              <a:t> Estado de direito democrático assente nos princípios da soberania popular,</a:t>
            </a:r>
            <a:r>
              <a:rPr lang="pt-BR" dirty="0"/>
              <a:t> no pluralismo de expressão e de organização política democrática e no respeito pelos direitos e liberdades fundamentais.</a:t>
            </a:r>
          </a:p>
        </p:txBody>
      </p:sp>
      <p:sp>
        <p:nvSpPr>
          <p:cNvPr id="9" name="Seta para baixo 36"/>
          <p:cNvSpPr/>
          <p:nvPr/>
        </p:nvSpPr>
        <p:spPr>
          <a:xfrm>
            <a:off x="3065757" y="7152636"/>
            <a:ext cx="484632" cy="507575"/>
          </a:xfrm>
          <a:prstGeom prst="downArrow">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36306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4553" y="2959240"/>
            <a:ext cx="6478621" cy="6184760"/>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 Artigo 77º  (Direito à educação)</a:t>
            </a:r>
          </a:p>
          <a:p>
            <a:pPr algn="just"/>
            <a:r>
              <a:rPr lang="pt-BR" dirty="0"/>
              <a:t> </a:t>
            </a:r>
          </a:p>
          <a:p>
            <a:pPr algn="just"/>
            <a:r>
              <a:rPr lang="pt-BR" dirty="0"/>
              <a:t>1.Todos têm direito à educação.  </a:t>
            </a:r>
          </a:p>
          <a:p>
            <a:pPr algn="just"/>
            <a:endParaRPr lang="pt-BR" dirty="0"/>
          </a:p>
          <a:p>
            <a:pPr algn="just"/>
            <a:r>
              <a:rPr lang="pt-BR" dirty="0"/>
              <a:t>2.A educação, realizada através da escola, da família e de outros agentes, deve:  </a:t>
            </a:r>
          </a:p>
          <a:p>
            <a:pPr algn="just"/>
            <a:r>
              <a:rPr lang="pt-BR" b="1" dirty="0"/>
              <a:t>a)     Ser integral e contribuir para a promoção humana, moral, social, cultural e </a:t>
            </a:r>
            <a:r>
              <a:rPr lang="pt-BR" b="1" dirty="0" err="1"/>
              <a:t>económica</a:t>
            </a:r>
            <a:r>
              <a:rPr lang="pt-BR" b="1" dirty="0"/>
              <a:t> dos cidadãos; </a:t>
            </a:r>
            <a:endParaRPr lang="pt-BR" dirty="0"/>
          </a:p>
          <a:p>
            <a:pPr algn="just"/>
            <a:r>
              <a:rPr lang="pt-BR" b="1" dirty="0"/>
              <a:t> b)     Preparar e qualificar os cidadãos para o exercício da </a:t>
            </a:r>
            <a:r>
              <a:rPr lang="pt-BR" b="1" dirty="0" err="1"/>
              <a:t>actividade</a:t>
            </a:r>
            <a:r>
              <a:rPr lang="pt-BR" b="1" dirty="0"/>
              <a:t> profissional, para a participação cívica e democrática na vida </a:t>
            </a:r>
            <a:r>
              <a:rPr lang="pt-BR" b="1" dirty="0" err="1"/>
              <a:t>activa</a:t>
            </a:r>
            <a:r>
              <a:rPr lang="pt-BR" b="1" dirty="0"/>
              <a:t> e para o exercício pleno da cidadania;  </a:t>
            </a:r>
            <a:endParaRPr lang="pt-BR" dirty="0"/>
          </a:p>
          <a:p>
            <a:pPr algn="just"/>
            <a:r>
              <a:rPr lang="pt-BR" dirty="0"/>
              <a:t>c)      Promover o desenvolvimento do espírito científico, a criação e a investigação científicas, bem como a inovação tecnológica;  </a:t>
            </a:r>
          </a:p>
          <a:p>
            <a:pPr algn="just"/>
            <a:r>
              <a:rPr lang="pt-BR" dirty="0"/>
              <a:t>d)     Contribuir para a igualdade de oportunidade no acesso a bens materiais, sociais e culturais; </a:t>
            </a:r>
          </a:p>
          <a:p>
            <a:pPr algn="just"/>
            <a:r>
              <a:rPr lang="pt-BR" dirty="0"/>
              <a:t> e)     Estimular o desenvolvimento da personalidade, da autonomia, do espírito de empreendimento e da criatividade, bem como da sensibilidade artística e do interesse pelo conhecimento e pelo saber;  </a:t>
            </a:r>
          </a:p>
          <a:p>
            <a:pPr algn="just"/>
            <a:r>
              <a:rPr lang="pt-BR" b="1" dirty="0"/>
              <a:t>f)Promover os valores da democracia, o espírito de tolerância, de solidariedade, de responsabilidade e de participação .</a:t>
            </a:r>
            <a:endParaRPr lang="pt-BR" dirty="0"/>
          </a:p>
          <a:p>
            <a:pPr algn="ctr"/>
            <a:endParaRPr lang="pt-BR" dirty="0"/>
          </a:p>
        </p:txBody>
      </p:sp>
      <p:sp>
        <p:nvSpPr>
          <p:cNvPr id="3" name="Retângulo de cantos arredondados 37"/>
          <p:cNvSpPr/>
          <p:nvPr/>
        </p:nvSpPr>
        <p:spPr>
          <a:xfrm>
            <a:off x="194553" y="392756"/>
            <a:ext cx="6478621" cy="1650053"/>
          </a:xfrm>
          <a:prstGeom prst="roundRect">
            <a:avLst/>
          </a:prstGeom>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b="1" dirty="0">
                <a:solidFill>
                  <a:srgbClr val="FFFF00"/>
                </a:solidFill>
              </a:rPr>
              <a:t>Por muitas vezes a Constituição de Cabo Verde expressa a relação entre direitos e deveres do cidadão em participar da vida pública da nação. Especificamente no artigo que trata da educação vamos encontrar amparo para o ensino da Cidadania Fiscal:</a:t>
            </a:r>
          </a:p>
        </p:txBody>
      </p:sp>
      <p:sp>
        <p:nvSpPr>
          <p:cNvPr id="4" name="Seta para baixo 38"/>
          <p:cNvSpPr/>
          <p:nvPr/>
        </p:nvSpPr>
        <p:spPr>
          <a:xfrm>
            <a:off x="3227266" y="2211518"/>
            <a:ext cx="413194" cy="579013"/>
          </a:xfrm>
          <a:prstGeom prst="downArrow">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773631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41"/>
          <p:cNvSpPr/>
          <p:nvPr/>
        </p:nvSpPr>
        <p:spPr>
          <a:xfrm>
            <a:off x="175098" y="107362"/>
            <a:ext cx="6498076" cy="10828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tx1"/>
                </a:solidFill>
              </a:rPr>
              <a:t>Temos portanto uma Constituição avançada ao tratar dos direitos e dos deveres do cidadão no tocante ao exercício da democracia participativa.</a:t>
            </a:r>
          </a:p>
        </p:txBody>
      </p:sp>
      <p:sp>
        <p:nvSpPr>
          <p:cNvPr id="3" name="Retângulo 2"/>
          <p:cNvSpPr/>
          <p:nvPr/>
        </p:nvSpPr>
        <p:spPr>
          <a:xfrm>
            <a:off x="175098" y="1400783"/>
            <a:ext cx="6498076" cy="825246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t-PT" sz="1600" b="1" dirty="0"/>
          </a:p>
          <a:p>
            <a:pPr algn="just"/>
            <a:r>
              <a:rPr lang="pt-PT" sz="1600" b="1" dirty="0"/>
              <a:t>A democratização do país, espelhada na Constituição da República,  trouxe  um cenário político-cultural de mudanças que pressupõe um novo diálogo entre o Estado e os cidadãos, que passaram a ser aliados no desenvolvimento do país. Neste âmbito, o Ministério das Finanças, através da Direcção Geral das Contribuições e Impostos - DGCI, empenhou  em iniciar um novo diálogo com os cidadãos contribuintes pautado pelos princípios da equidade, eficiência e simplicidade, objectivos considerados importantes para a promoção do desenvolvimento socioeconómico e realização da justiça social</a:t>
            </a:r>
            <a:endParaRPr lang="pt-BR" sz="1600" b="1" dirty="0"/>
          </a:p>
          <a:p>
            <a:pPr algn="just"/>
            <a:r>
              <a:rPr lang="pt-PT" sz="1600" b="1" dirty="0" smtClean="0"/>
              <a:t>Em </a:t>
            </a:r>
            <a:r>
              <a:rPr lang="pt-PT" sz="1600" b="1" dirty="0"/>
              <a:t>2007, com o intuito de envolver a sociedade civil, formar e sensibilizar os cidadãos, a DGCI elaborou um projecto (in)formativo de Educação Fiscal, intitulado “OFisco Vai à Escola”, cujo objectivo por um lado seria preparar melhor os contribuintes do futuro, e por outro, semear nos professores, alunos (e pais) a importância do imposto para uma sociedade mais justa e democrática. Entretanto, por motivos diversos, a implementação do referido projecto resultou em acções dispersas das quais destacam-se:</a:t>
            </a:r>
            <a:endParaRPr lang="pt-BR" sz="1600" b="1" dirty="0"/>
          </a:p>
          <a:p>
            <a:pPr algn="just"/>
            <a:r>
              <a:rPr lang="pt-PT" sz="1600" b="1" dirty="0" smtClean="0"/>
              <a:t> </a:t>
            </a:r>
            <a:r>
              <a:rPr lang="pt-PT" sz="1600" b="1" dirty="0"/>
              <a:t>- Palestras isoladas para alunos de algumas escolas de ensino secundário;</a:t>
            </a:r>
            <a:endParaRPr lang="pt-BR" sz="1600" b="1" dirty="0"/>
          </a:p>
          <a:p>
            <a:pPr lvl="0" algn="just"/>
            <a:r>
              <a:rPr lang="pt-PT" sz="1600" b="1" dirty="0" smtClean="0"/>
              <a:t> </a:t>
            </a:r>
            <a:r>
              <a:rPr lang="pt-PT" sz="1600" b="1" dirty="0"/>
              <a:t>- Assinatura do protocolo com a Rádio e Novas Tecnologias Informativas para       	difusão de um programa “Educação Fiscal”.</a:t>
            </a:r>
            <a:endParaRPr lang="pt-BR" sz="1600" b="1" dirty="0"/>
          </a:p>
          <a:p>
            <a:pPr lvl="0" algn="just"/>
            <a:r>
              <a:rPr lang="pt-PT" sz="1600" b="1" dirty="0" smtClean="0"/>
              <a:t>	Em </a:t>
            </a:r>
            <a:r>
              <a:rPr lang="pt-PT" sz="1600" b="1" dirty="0"/>
              <a:t>2011, como o apoio da Agência Espanhola de Cooperação Internacional para o Desenvolvimento (AECID), a DGCI iniciou a primeira abordagem na esfera pública sobre a Educação Fiscal, envolvendo várias instituições públicas e privadas. Em termos de acções práticas, destacam-se:</a:t>
            </a:r>
          </a:p>
          <a:p>
            <a:pPr lvl="0" algn="just"/>
            <a:r>
              <a:rPr lang="pt-PT" sz="1600" b="1" dirty="0" smtClean="0"/>
              <a:t>- </a:t>
            </a:r>
            <a:r>
              <a:rPr lang="pt-PT" sz="1600" b="1" dirty="0"/>
              <a:t>proposta de um quadro de trabalho provisório;</a:t>
            </a:r>
            <a:endParaRPr lang="pt-BR" sz="1600" b="1" dirty="0"/>
          </a:p>
          <a:p>
            <a:pPr lvl="0" algn="just"/>
            <a:r>
              <a:rPr lang="pt-PT" sz="1600" b="1" dirty="0" smtClean="0"/>
              <a:t>- </a:t>
            </a:r>
            <a:r>
              <a:rPr lang="pt-PT" sz="1600" b="1" dirty="0"/>
              <a:t>elaboração de um quadro de definições e objetivos provisórios do programa  	à longo prazo;</a:t>
            </a:r>
            <a:r>
              <a:rPr lang="pt-BR" sz="1600" b="1" dirty="0"/>
              <a:t>	</a:t>
            </a:r>
          </a:p>
          <a:p>
            <a:pPr lvl="0" algn="just"/>
            <a:r>
              <a:rPr lang="pt-PT" sz="1600" b="1" dirty="0" smtClean="0"/>
              <a:t>- </a:t>
            </a:r>
            <a:r>
              <a:rPr lang="pt-PT" sz="1600" b="1" dirty="0"/>
              <a:t>estabelecimento dos objetivos concretos à curto prazo provisórios;</a:t>
            </a:r>
            <a:endParaRPr lang="pt-BR" sz="1600" b="1" dirty="0"/>
          </a:p>
          <a:p>
            <a:pPr lvl="0" algn="just"/>
            <a:r>
              <a:rPr lang="pt-PT" sz="1600" b="1" dirty="0" smtClean="0"/>
              <a:t>- </a:t>
            </a:r>
            <a:r>
              <a:rPr lang="pt-PT" sz="1600" b="1" dirty="0"/>
              <a:t>estabelecimento dum calendário provisório ate maio do 2011;</a:t>
            </a:r>
            <a:endParaRPr lang="pt-BR" sz="1600" b="1" dirty="0"/>
          </a:p>
          <a:p>
            <a:pPr lvl="0" algn="just"/>
            <a:r>
              <a:rPr lang="pt-PT" sz="1600" b="1" dirty="0" smtClean="0"/>
              <a:t>realização </a:t>
            </a:r>
            <a:r>
              <a:rPr lang="pt-PT" sz="1600" b="1" dirty="0"/>
              <a:t>de um seminário intitulado “ </a:t>
            </a:r>
            <a:r>
              <a:rPr lang="pt-PT" sz="1600" b="1" i="1" dirty="0"/>
              <a:t>Educação Fiscal: o que é, para quê, e </a:t>
            </a:r>
            <a:r>
              <a:rPr lang="pt-PT" sz="1600" b="1" i="1" dirty="0" smtClean="0"/>
              <a:t>porquê</a:t>
            </a:r>
            <a:r>
              <a:rPr lang="pt-PT" sz="1600" b="1" i="1" dirty="0"/>
              <a:t>?</a:t>
            </a:r>
            <a:endParaRPr lang="pt-BR" sz="1600" b="1" dirty="0"/>
          </a:p>
          <a:p>
            <a:pPr algn="just"/>
            <a:endParaRPr lang="pt-BR" sz="1600" dirty="0"/>
          </a:p>
        </p:txBody>
      </p:sp>
    </p:spTree>
    <p:extLst>
      <p:ext uri="{BB962C8B-B14F-4D97-AF65-F5344CB8AC3E}">
        <p14:creationId xmlns:p14="http://schemas.microsoft.com/office/powerpoint/2010/main" val="2127228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273259" y="1838048"/>
            <a:ext cx="6419371" cy="1571635"/>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b="1" dirty="0">
              <a:solidFill>
                <a:schemeClr val="tx1"/>
              </a:solidFill>
            </a:endParaRPr>
          </a:p>
          <a:p>
            <a:pPr algn="ctr"/>
            <a:r>
              <a:rPr lang="pt-BR" b="1" dirty="0">
                <a:solidFill>
                  <a:schemeClr val="tx1"/>
                </a:solidFill>
              </a:rPr>
              <a:t>O </a:t>
            </a:r>
            <a:r>
              <a:rPr lang="pt-BR" b="1" dirty="0" err="1">
                <a:solidFill>
                  <a:schemeClr val="tx1"/>
                </a:solidFill>
              </a:rPr>
              <a:t>Decreto-lei</a:t>
            </a:r>
            <a:r>
              <a:rPr lang="pt-BR" b="1" dirty="0">
                <a:solidFill>
                  <a:schemeClr val="tx1"/>
                </a:solidFill>
              </a:rPr>
              <a:t> nº37/2013, de 24 de Setembro, cria o Serviço de Atendimento ao Contribuinte e Cidadania Fiscal - SAAC.  O artigo 26º do referido Decreto estabelece as competências do SAAC, dentre as quais destacamos as alíneas que tratam da Cidadania Fiscal:</a:t>
            </a:r>
          </a:p>
          <a:p>
            <a:pPr algn="ctr"/>
            <a:endParaRPr lang="pt-BR" dirty="0"/>
          </a:p>
        </p:txBody>
      </p:sp>
      <p:sp>
        <p:nvSpPr>
          <p:cNvPr id="3" name="Retângulo 2"/>
          <p:cNvSpPr/>
          <p:nvPr/>
        </p:nvSpPr>
        <p:spPr>
          <a:xfrm>
            <a:off x="273259" y="4357830"/>
            <a:ext cx="6419371" cy="4474885"/>
          </a:xfrm>
          <a:prstGeom prst="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t-BR" b="1" dirty="0">
              <a:solidFill>
                <a:schemeClr val="tx1"/>
              </a:solidFill>
            </a:endParaRPr>
          </a:p>
          <a:p>
            <a:pPr algn="just"/>
            <a:r>
              <a:rPr lang="pt-BR" b="1" dirty="0">
                <a:solidFill>
                  <a:schemeClr val="tx1"/>
                </a:solidFill>
              </a:rPr>
              <a:t>n) Conceber e implementar um Programa de Cidadania Fiscal para promover a compreensão pela sociedade da função social dos tributos, e estimular sua participação no controle fiscal e na aplicação dos recursos públicos;</a:t>
            </a:r>
          </a:p>
          <a:p>
            <a:pPr algn="just"/>
            <a:endParaRPr lang="pt-BR" b="1" dirty="0">
              <a:solidFill>
                <a:schemeClr val="tx1"/>
              </a:solidFill>
            </a:endParaRPr>
          </a:p>
          <a:p>
            <a:pPr algn="just"/>
            <a:r>
              <a:rPr lang="pt-BR" b="1" dirty="0">
                <a:solidFill>
                  <a:schemeClr val="tx1"/>
                </a:solidFill>
              </a:rPr>
              <a:t>o) Planear, coordenar, executar e avaliar as </a:t>
            </a:r>
            <a:r>
              <a:rPr lang="pt-BR" b="1" dirty="0" err="1">
                <a:solidFill>
                  <a:schemeClr val="tx1"/>
                </a:solidFill>
              </a:rPr>
              <a:t>actividades</a:t>
            </a:r>
            <a:r>
              <a:rPr lang="pt-BR" b="1" dirty="0">
                <a:solidFill>
                  <a:schemeClr val="tx1"/>
                </a:solidFill>
              </a:rPr>
              <a:t> do Programa de Cidadania Fiscal, </a:t>
            </a:r>
            <a:r>
              <a:rPr lang="pt-BR" b="1" dirty="0" err="1">
                <a:solidFill>
                  <a:schemeClr val="tx1"/>
                </a:solidFill>
              </a:rPr>
              <a:t>actuar</a:t>
            </a:r>
            <a:r>
              <a:rPr lang="pt-BR" b="1" dirty="0">
                <a:solidFill>
                  <a:schemeClr val="tx1"/>
                </a:solidFill>
              </a:rPr>
              <a:t> na integração com outras instituições públicas e privadas, estabelecendo amplas parcerias para ampliação do alcance do programa;</a:t>
            </a:r>
          </a:p>
          <a:p>
            <a:pPr algn="just"/>
            <a:endParaRPr lang="pt-BR" b="1" dirty="0">
              <a:solidFill>
                <a:schemeClr val="tx1"/>
              </a:solidFill>
            </a:endParaRPr>
          </a:p>
          <a:p>
            <a:pPr algn="just"/>
            <a:r>
              <a:rPr lang="pt-BR" b="1" dirty="0">
                <a:solidFill>
                  <a:schemeClr val="tx1"/>
                </a:solidFill>
              </a:rPr>
              <a:t>P) Planear, executar e avaliar o desenvolvimento de cursos de formação de </a:t>
            </a:r>
            <a:r>
              <a:rPr lang="pt-BR" b="1" dirty="0" err="1">
                <a:solidFill>
                  <a:schemeClr val="tx1"/>
                </a:solidFill>
              </a:rPr>
              <a:t>capacitadores</a:t>
            </a:r>
            <a:r>
              <a:rPr lang="pt-BR" b="1" dirty="0">
                <a:solidFill>
                  <a:schemeClr val="tx1"/>
                </a:solidFill>
              </a:rPr>
              <a:t> e disseminadores do Programa de Cidadania Fiscal e produzir material pedagógico e de divulgação do programa.</a:t>
            </a:r>
          </a:p>
          <a:p>
            <a:pPr algn="ctr"/>
            <a:endParaRPr lang="pt-BR" dirty="0"/>
          </a:p>
        </p:txBody>
      </p:sp>
      <p:sp>
        <p:nvSpPr>
          <p:cNvPr id="4" name="Seta para baixo 3"/>
          <p:cNvSpPr/>
          <p:nvPr/>
        </p:nvSpPr>
        <p:spPr>
          <a:xfrm>
            <a:off x="3240628" y="3585086"/>
            <a:ext cx="484632" cy="500066"/>
          </a:xfrm>
          <a:prstGeom prst="downArrow">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391227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5"/>
          <p:cNvSpPr/>
          <p:nvPr/>
        </p:nvSpPr>
        <p:spPr>
          <a:xfrm>
            <a:off x="351079" y="0"/>
            <a:ext cx="6361005" cy="6403982"/>
          </a:xfrm>
          <a:prstGeom prst="roundRect">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b="1" dirty="0">
                <a:solidFill>
                  <a:schemeClr val="tx1"/>
                </a:solidFill>
              </a:rPr>
              <a:t>Temos, portanto, já estabelecidos na constituição os princípios que nortearão o Programa Nacional de Construção da Cidadania  Fiscal e no Decreto lei nº37/2013 a sua materialização. Agora encontra-se em curso para aprovação um despacho interministerial que cria, regulamenta e define as competências dos órgãos responsáveis pela implementação do Programa Nacional de Construção da Cidadania Fiscal - PCF Nacional.</a:t>
            </a:r>
          </a:p>
          <a:p>
            <a:r>
              <a:rPr lang="pt-BR" b="1" dirty="0">
                <a:solidFill>
                  <a:schemeClr val="tx1"/>
                </a:solidFill>
              </a:rPr>
              <a:t>Este despacho trará consigo um grande avanço pois foi concebido prevendo a atuação conjunta dos seguintes ministério: </a:t>
            </a:r>
          </a:p>
          <a:p>
            <a:r>
              <a:rPr lang="pt-BR" b="1" dirty="0">
                <a:solidFill>
                  <a:schemeClr val="tx1"/>
                </a:solidFill>
              </a:rPr>
              <a:t>Ministério das Finanças e do </a:t>
            </a:r>
            <a:r>
              <a:rPr lang="pt-BR" b="1" dirty="0" err="1">
                <a:solidFill>
                  <a:schemeClr val="tx1"/>
                </a:solidFill>
              </a:rPr>
              <a:t>Planeamento</a:t>
            </a:r>
            <a:r>
              <a:rPr lang="pt-BR" b="1" dirty="0">
                <a:solidFill>
                  <a:schemeClr val="tx1"/>
                </a:solidFill>
              </a:rPr>
              <a:t>;</a:t>
            </a:r>
          </a:p>
          <a:p>
            <a:r>
              <a:rPr lang="pt-BR" b="1" dirty="0">
                <a:solidFill>
                  <a:schemeClr val="tx1"/>
                </a:solidFill>
              </a:rPr>
              <a:t>Ministério da Cultura;</a:t>
            </a:r>
          </a:p>
          <a:p>
            <a:r>
              <a:rPr lang="pt-BR" b="1" dirty="0">
                <a:solidFill>
                  <a:schemeClr val="tx1"/>
                </a:solidFill>
              </a:rPr>
              <a:t>Ministério da Educação e Desporto;</a:t>
            </a:r>
          </a:p>
          <a:p>
            <a:r>
              <a:rPr lang="pt-BR" b="1" dirty="0">
                <a:solidFill>
                  <a:schemeClr val="tx1"/>
                </a:solidFill>
              </a:rPr>
              <a:t>Ministério do Ensino Superior, Ciência e Inovação.</a:t>
            </a:r>
          </a:p>
          <a:p>
            <a:r>
              <a:rPr lang="pt-BR" b="1" dirty="0">
                <a:solidFill>
                  <a:schemeClr val="tx1"/>
                </a:solidFill>
              </a:rPr>
              <a:t>Além da participação dos ministérios citados o despacho abre a possibilidade para outros ministérios e órgãos do governo e  para representantes da sociedade civil organizada atuarem na elaboração e na implementação do programa</a:t>
            </a:r>
            <a:r>
              <a:rPr lang="pt-BR" b="1" dirty="0" smtClean="0">
                <a:solidFill>
                  <a:schemeClr val="tx1"/>
                </a:solidFill>
              </a:rPr>
              <a:t>.</a:t>
            </a:r>
            <a:endParaRPr lang="pt-BR" dirty="0"/>
          </a:p>
        </p:txBody>
      </p:sp>
      <p:sp>
        <p:nvSpPr>
          <p:cNvPr id="3" name="Retângulo de cantos arredondados 6"/>
          <p:cNvSpPr/>
          <p:nvPr/>
        </p:nvSpPr>
        <p:spPr>
          <a:xfrm>
            <a:off x="351079" y="6506777"/>
            <a:ext cx="6127542" cy="3340857"/>
          </a:xfrm>
          <a:prstGeom prst="roundRect">
            <a:avLst/>
          </a:prstGeom>
          <a:solidFill>
            <a:srgbClr val="00B050"/>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b="1" dirty="0">
                <a:solidFill>
                  <a:schemeClr val="tx1"/>
                </a:solidFill>
              </a:rPr>
              <a:t>As bases constitucionais e regimentais estão postas. Agora enquanto cidadãos  comprometidos com os avanços da democracia, a sustentabilidade da nação e o compartilhamento de direitos e deveres precisamos colocar mãos à obra: vamos usufruir do direito de aprender sobre Cidadania Fiscal e cumprir com o dever de compartilhar com os outros o que aprendemos, em casa, no trabalho e nas escolas. Assim, um número cada vez maior de pessoas, poderão exercer de maneira ativa e participativa a sua cidadania.</a:t>
            </a:r>
          </a:p>
        </p:txBody>
      </p:sp>
    </p:spTree>
    <p:extLst>
      <p:ext uri="{BB962C8B-B14F-4D97-AF65-F5344CB8AC3E}">
        <p14:creationId xmlns:p14="http://schemas.microsoft.com/office/powerpoint/2010/main" val="1042979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8"/>
          <p:cNvSpPr/>
          <p:nvPr/>
        </p:nvSpPr>
        <p:spPr>
          <a:xfrm>
            <a:off x="351079" y="1796176"/>
            <a:ext cx="6244274" cy="1861423"/>
          </a:xfrm>
          <a:prstGeom prst="roundRect">
            <a:avLst/>
          </a:prstGeom>
          <a:solidFill>
            <a:schemeClr val="accent6">
              <a:lumMod val="20000"/>
              <a:lumOff val="80000"/>
            </a:scheme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a:p>
            <a:pPr algn="ctr"/>
            <a:r>
              <a:rPr lang="pt-BR" b="1" dirty="0">
                <a:solidFill>
                  <a:schemeClr val="tx1"/>
                </a:solidFill>
              </a:rPr>
              <a:t>CONTATOS</a:t>
            </a:r>
          </a:p>
          <a:p>
            <a:pPr algn="ctr"/>
            <a:r>
              <a:rPr lang="pt-BR" dirty="0"/>
              <a:t>  </a:t>
            </a:r>
            <a:r>
              <a:rPr lang="pt-BR" dirty="0">
                <a:hlinkClick r:id="rId2"/>
              </a:rPr>
              <a:t>cidadaniafiscal.caboverde@gmail.com</a:t>
            </a:r>
            <a:endParaRPr lang="pt-BR" dirty="0"/>
          </a:p>
          <a:p>
            <a:pPr algn="ctr"/>
            <a:r>
              <a:rPr lang="pt-BR" dirty="0">
                <a:hlinkClick r:id="rId3"/>
              </a:rPr>
              <a:t>www.facebook.com/programanacionalcidadaniafiscaldecaboverde</a:t>
            </a:r>
            <a:endParaRPr lang="pt-BR" dirty="0"/>
          </a:p>
          <a:p>
            <a:pPr algn="ctr"/>
            <a:endParaRPr lang="pt-BR" dirty="0"/>
          </a:p>
        </p:txBody>
      </p:sp>
      <p:sp>
        <p:nvSpPr>
          <p:cNvPr id="3" name="Retângulo de cantos arredondados 7"/>
          <p:cNvSpPr/>
          <p:nvPr/>
        </p:nvSpPr>
        <p:spPr>
          <a:xfrm>
            <a:off x="351079" y="4424783"/>
            <a:ext cx="6244274" cy="2462399"/>
          </a:xfrm>
          <a:prstGeom prst="round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Texto</a:t>
            </a:r>
            <a:r>
              <a:rPr lang="pt-BR" dirty="0">
                <a:solidFill>
                  <a:schemeClr val="tx1"/>
                </a:solidFill>
              </a:rPr>
              <a:t>: Marcilio Hubner de Miranda Neto e Odete Andrade</a:t>
            </a:r>
          </a:p>
          <a:p>
            <a:pPr algn="ctr"/>
            <a:endParaRPr lang="pt-BR" dirty="0" smtClean="0">
              <a:solidFill>
                <a:schemeClr val="tx1"/>
              </a:solidFill>
            </a:endParaRPr>
          </a:p>
          <a:p>
            <a:pPr algn="ctr"/>
            <a:r>
              <a:rPr lang="pt-BR" dirty="0" smtClean="0">
                <a:solidFill>
                  <a:schemeClr val="tx1"/>
                </a:solidFill>
              </a:rPr>
              <a:t>Diagramação</a:t>
            </a:r>
            <a:r>
              <a:rPr lang="pt-BR" dirty="0">
                <a:solidFill>
                  <a:schemeClr val="tx1"/>
                </a:solidFill>
              </a:rPr>
              <a:t>: Marcílio Hubner de Miranda Neto</a:t>
            </a:r>
          </a:p>
          <a:p>
            <a:pPr algn="ctr"/>
            <a:endParaRPr lang="pt-BR" dirty="0" smtClean="0">
              <a:solidFill>
                <a:schemeClr val="tx1"/>
              </a:solidFill>
            </a:endParaRPr>
          </a:p>
          <a:p>
            <a:pPr algn="ctr"/>
            <a:r>
              <a:rPr lang="pt-BR" dirty="0" smtClean="0">
                <a:solidFill>
                  <a:schemeClr val="tx1"/>
                </a:solidFill>
                <a:hlinkClick r:id="rId4"/>
              </a:rPr>
              <a:t>https</a:t>
            </a:r>
            <a:r>
              <a:rPr lang="pt-BR" dirty="0">
                <a:solidFill>
                  <a:schemeClr val="tx1"/>
                </a:solidFill>
                <a:hlinkClick r:id="rId4"/>
              </a:rPr>
              <a:t>://www.dnre.gov.cv/dnre/sites/default/files/Boletim%20Informativo%20PNCF%20%20-%</a:t>
            </a:r>
            <a:r>
              <a:rPr lang="pt-BR" dirty="0" smtClean="0">
                <a:solidFill>
                  <a:schemeClr val="tx1"/>
                </a:solidFill>
                <a:hlinkClick r:id="rId4"/>
              </a:rPr>
              <a:t>20Julho%202014.pdf</a:t>
            </a:r>
            <a:endParaRPr lang="pt-BR" dirty="0" smtClean="0">
              <a:solidFill>
                <a:schemeClr val="tx1"/>
              </a:solidFill>
            </a:endParaRPr>
          </a:p>
          <a:p>
            <a:pPr algn="ctr"/>
            <a:endParaRPr lang="pt-BR" dirty="0">
              <a:solidFill>
                <a:schemeClr val="tx1"/>
              </a:solidFill>
            </a:endParaRPr>
          </a:p>
        </p:txBody>
      </p:sp>
    </p:spTree>
    <p:extLst>
      <p:ext uri="{BB962C8B-B14F-4D97-AF65-F5344CB8AC3E}">
        <p14:creationId xmlns:p14="http://schemas.microsoft.com/office/powerpoint/2010/main" val="3832382923"/>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1753</Words>
  <Application>Microsoft Office PowerPoint</Application>
  <PresentationFormat>Papel A4 (210 x 297 mm)</PresentationFormat>
  <Paragraphs>74</Paragraphs>
  <Slides>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9</vt:i4>
      </vt:variant>
    </vt:vector>
  </HeadingPairs>
  <TitlesOfParts>
    <vt:vector size="14" baseType="lpstr">
      <vt:lpstr>Aharoni</vt: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Karen Fernanda</dc:creator>
  <cp:lastModifiedBy>Karen Fernanda</cp:lastModifiedBy>
  <cp:revision>6</cp:revision>
  <dcterms:created xsi:type="dcterms:W3CDTF">2019-09-09T16:34:44Z</dcterms:created>
  <dcterms:modified xsi:type="dcterms:W3CDTF">2019-09-09T17:24:11Z</dcterms:modified>
</cp:coreProperties>
</file>